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5e60e352e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5e60e352e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used a </a:t>
            </a:r>
            <a:r>
              <a:rPr lang="en"/>
              <a:t>high</a:t>
            </a:r>
            <a:r>
              <a:rPr lang="en"/>
              <a:t> efficiency model and particles are considered to be conventional </a:t>
            </a:r>
            <a:r>
              <a:rPr lang="en"/>
              <a:t>and</a:t>
            </a:r>
            <a:r>
              <a:rPr lang="en"/>
              <a:t> have a particle size distribution.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5e60e352e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5e60e352e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5e60e35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5e60e35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5e60e352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5e60e352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5e60e352e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5e60e352e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5e60e352e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5e60e352e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660b4c76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660b4c7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660b4c76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660b4c76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5b7d53a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5b7d53a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differences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645aa97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645aa97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660b4c7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660b4c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60f9339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b60f933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60f9339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60f9339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660b4c76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660b4c76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5b7d53a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5b7d53a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21675"/>
            <a:ext cx="8520600" cy="12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>
                <a:latin typeface="Times New Roman"/>
                <a:ea typeface="Times New Roman"/>
                <a:cs typeface="Times New Roman"/>
                <a:sym typeface="Times New Roman"/>
              </a:rPr>
              <a:t>Aspen Simulation: Centrifugation and Sedimentation</a:t>
            </a:r>
            <a:endParaRPr sz="40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01775"/>
            <a:ext cx="3187500" cy="1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9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Luke Hakun</a:t>
            </a:r>
            <a:endParaRPr sz="124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Himadhri Seneviratne </a:t>
            </a:r>
            <a:endParaRPr sz="124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Reuben Spencer</a:t>
            </a:r>
            <a:endParaRPr sz="124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Hayden Whitley</a:t>
            </a:r>
            <a:endParaRPr sz="124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900" y="2571750"/>
            <a:ext cx="2334798" cy="233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and Solid Specifications 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607600"/>
            <a:ext cx="4376400" cy="29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Standard calculation method of Muschelknautz with a high efficiency type.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Diameter of 1 meter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Consider</a:t>
            </a:r>
            <a:r>
              <a:rPr lang="en">
                <a:solidFill>
                  <a:schemeClr val="dk1"/>
                </a:solidFill>
              </a:rPr>
              <a:t> the </a:t>
            </a:r>
            <a:r>
              <a:rPr lang="en">
                <a:solidFill>
                  <a:schemeClr val="dk1"/>
                </a:solidFill>
              </a:rPr>
              <a:t>Kaolinite</a:t>
            </a:r>
            <a:r>
              <a:rPr lang="en">
                <a:solidFill>
                  <a:schemeClr val="dk1"/>
                </a:solidFill>
              </a:rPr>
              <a:t> particles to be conventional solids with a particle size </a:t>
            </a:r>
            <a:r>
              <a:rPr lang="en">
                <a:solidFill>
                  <a:schemeClr val="dk1"/>
                </a:solidFill>
              </a:rPr>
              <a:t>distribution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200" y="0"/>
            <a:ext cx="4455801" cy="312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200" y="3127725"/>
            <a:ext cx="4455799" cy="20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29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Size </a:t>
            </a:r>
            <a:r>
              <a:rPr lang="en"/>
              <a:t>Distribution</a:t>
            </a:r>
            <a:r>
              <a:rPr lang="en"/>
              <a:t> Chart in Feed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0" y="865701"/>
            <a:ext cx="9144000" cy="410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0" y="431925"/>
            <a:ext cx="357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results of Cyclone 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82950" y="1587975"/>
            <a:ext cx="3404400" cy="24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Kaolinite</a:t>
            </a:r>
            <a:r>
              <a:rPr lang="en">
                <a:solidFill>
                  <a:schemeClr val="dk1"/>
                </a:solidFill>
              </a:rPr>
              <a:t> went from 1000 kg of solid in feed stream to 46.02 kg in top stream and 953.98 kg in bottom stream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95.4% recovery of </a:t>
            </a:r>
            <a:r>
              <a:rPr lang="en">
                <a:solidFill>
                  <a:schemeClr val="dk1"/>
                </a:solidFill>
              </a:rPr>
              <a:t>Kaolinite</a:t>
            </a:r>
            <a:r>
              <a:rPr lang="en">
                <a:solidFill>
                  <a:schemeClr val="dk1"/>
                </a:solidFill>
              </a:rPr>
              <a:t> from </a:t>
            </a:r>
            <a:r>
              <a:rPr lang="en">
                <a:solidFill>
                  <a:schemeClr val="dk1"/>
                </a:solidFill>
              </a:rPr>
              <a:t>airstream (mass)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700" y="251275"/>
            <a:ext cx="5316600" cy="46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80400" y="431925"/>
            <a:ext cx="357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PSD</a:t>
            </a:r>
            <a:r>
              <a:rPr lang="en"/>
              <a:t> results of Cyclone 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163350" y="1181725"/>
            <a:ext cx="3404400" cy="24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>
                <a:solidFill>
                  <a:schemeClr val="dk1"/>
                </a:solidFill>
              </a:rPr>
              <a:t>Particle size </a:t>
            </a:r>
            <a:r>
              <a:rPr lang="en" sz="8000">
                <a:solidFill>
                  <a:schemeClr val="dk1"/>
                </a:solidFill>
              </a:rPr>
              <a:t>distribution</a:t>
            </a:r>
            <a:r>
              <a:rPr lang="en" sz="8000">
                <a:solidFill>
                  <a:schemeClr val="dk1"/>
                </a:solidFill>
              </a:rPr>
              <a:t> from feed to top and bottom of cyclone</a:t>
            </a:r>
            <a:endParaRPr sz="8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8000">
                <a:solidFill>
                  <a:schemeClr val="dk1"/>
                </a:solidFill>
              </a:rPr>
              <a:t>Larger </a:t>
            </a:r>
            <a:r>
              <a:rPr lang="en" sz="8000">
                <a:solidFill>
                  <a:schemeClr val="dk1"/>
                </a:solidFill>
              </a:rPr>
              <a:t>particles</a:t>
            </a:r>
            <a:r>
              <a:rPr lang="en" sz="8000">
                <a:solidFill>
                  <a:schemeClr val="dk1"/>
                </a:solidFill>
              </a:rPr>
              <a:t> are not as </a:t>
            </a:r>
            <a:r>
              <a:rPr lang="en" sz="8000">
                <a:solidFill>
                  <a:schemeClr val="dk1"/>
                </a:solidFill>
              </a:rPr>
              <a:t>prevalent</a:t>
            </a:r>
            <a:r>
              <a:rPr lang="en" sz="8000">
                <a:solidFill>
                  <a:schemeClr val="dk1"/>
                </a:solidFill>
              </a:rPr>
              <a:t> in top and particles (20&gt; mu) not present in top </a:t>
            </a:r>
            <a:endParaRPr sz="8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000">
                <a:solidFill>
                  <a:schemeClr val="dk1"/>
                </a:solidFill>
              </a:rPr>
              <a:t>Smaller particles still present in top, but this is to be expected</a:t>
            </a:r>
            <a:r>
              <a:rPr lang="en" sz="8000"/>
              <a:t> </a:t>
            </a:r>
            <a:endParaRPr sz="8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700" y="251275"/>
            <a:ext cx="5316600" cy="46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700" y="251275"/>
            <a:ext cx="5316601" cy="46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44475" y="46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PDS Results Cont</a:t>
            </a:r>
            <a:endParaRPr/>
          </a:p>
        </p:txBody>
      </p:sp>
      <p:pic>
        <p:nvPicPr>
          <p:cNvPr id="156" name="Google Shape;156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150" y="1071850"/>
            <a:ext cx="6147696" cy="38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</a:t>
            </a:r>
            <a:r>
              <a:rPr lang="en"/>
              <a:t>improve</a:t>
            </a:r>
            <a:r>
              <a:rPr lang="en"/>
              <a:t> efficiency of Separation in Aspen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1498575"/>
            <a:ext cx="8520600" cy="30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Optimizing </a:t>
            </a:r>
            <a:r>
              <a:rPr lang="en" sz="1700">
                <a:solidFill>
                  <a:schemeClr val="dk1"/>
                </a:solidFill>
              </a:rPr>
              <a:t>operating</a:t>
            </a:r>
            <a:r>
              <a:rPr lang="en" sz="1700">
                <a:solidFill>
                  <a:schemeClr val="dk1"/>
                </a:solidFill>
              </a:rPr>
              <a:t> conditions ( temperature, pressure, </a:t>
            </a:r>
            <a:r>
              <a:rPr lang="en" sz="1700">
                <a:solidFill>
                  <a:schemeClr val="dk1"/>
                </a:solidFill>
              </a:rPr>
              <a:t>flow rates</a:t>
            </a:r>
            <a:r>
              <a:rPr lang="en" sz="1700">
                <a:solidFill>
                  <a:schemeClr val="dk1"/>
                </a:solidFill>
              </a:rPr>
              <a:t>)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Column design and configuration ( </a:t>
            </a:r>
            <a:r>
              <a:rPr lang="en" sz="1700">
                <a:solidFill>
                  <a:schemeClr val="dk1"/>
                </a:solidFill>
              </a:rPr>
              <a:t>separation</a:t>
            </a:r>
            <a:r>
              <a:rPr lang="en" sz="1700">
                <a:solidFill>
                  <a:schemeClr val="dk1"/>
                </a:solidFill>
              </a:rPr>
              <a:t> columns, tray conf., packing type, reflux ratios)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700">
                <a:solidFill>
                  <a:schemeClr val="dk1"/>
                </a:solidFill>
              </a:rPr>
              <a:t>Running sensitivity analysis.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Questions?</a:t>
            </a:r>
            <a:endParaRPr sz="4500"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Centrifuge (CFuge)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17725"/>
            <a:ext cx="8520600" cy="40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For: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Separation of Liquids from Solids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Utilizes centrifugal force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Simulates Centrifuge filter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Assumes separation of 1 (no residual solids in filtrate stream)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*DOF/ Parameters vary by chosen model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Different Models: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Solids Separator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Perforated Basket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Decanter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Pusher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600" y="2737850"/>
            <a:ext cx="3073974" cy="20448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Centrifuge (CFuge) Inputs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017725"/>
            <a:ext cx="6398100" cy="3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Differences in Centrifuge Models: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Solids </a:t>
            </a:r>
            <a:r>
              <a:rPr lang="en">
                <a:solidFill>
                  <a:schemeClr val="dk1"/>
                </a:solidFill>
              </a:rPr>
              <a:t>Separator- generic model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Needs specification for a flash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Perforated Basket- batch processing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Basket, rotation, and filter cake parameters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Decanter- continuous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Disc- continuous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Pusher- continuous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Appropriate</a:t>
            </a:r>
            <a:r>
              <a:rPr lang="en">
                <a:solidFill>
                  <a:schemeClr val="dk1"/>
                </a:solidFill>
              </a:rPr>
              <a:t> model depends greatly on feed characteristics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Particle</a:t>
            </a:r>
            <a:r>
              <a:rPr lang="en">
                <a:solidFill>
                  <a:schemeClr val="dk1"/>
                </a:solidFill>
              </a:rPr>
              <a:t> size, amount of solids, type of solids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425" y="315100"/>
            <a:ext cx="4318575" cy="23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CFuge Inputs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52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Non-ideal methods factor in unit configuration, flow, other </a:t>
            </a:r>
            <a:r>
              <a:rPr lang="en"/>
              <a:t>parameters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Deliquoring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Specify moisture left in solids, or need parameters for different models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919" y="0"/>
            <a:ext cx="4303081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592100"/>
            <a:ext cx="2339526" cy="15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9525" y="3592100"/>
            <a:ext cx="3896774" cy="1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6">
            <a:alphaModFix/>
          </a:blip>
          <a:srcRect b="0" l="0" r="9033" t="0"/>
          <a:stretch/>
        </p:blipFill>
        <p:spPr>
          <a:xfrm>
            <a:off x="6277175" y="2571750"/>
            <a:ext cx="2607824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Decanter (Centrifuge)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For:</a:t>
            </a:r>
            <a:r>
              <a:rPr lang="en">
                <a:solidFill>
                  <a:schemeClr val="dk1"/>
                </a:solidFill>
              </a:rPr>
              <a:t> Liquid-liquid </a:t>
            </a:r>
            <a:r>
              <a:rPr lang="en">
                <a:solidFill>
                  <a:schemeClr val="dk1"/>
                </a:solidFill>
              </a:rPr>
              <a:t>separation by separating two liquid phases of different densities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Utilizes centrifugal force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Feed stream must be liquid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Use Flash3 if vapor phase present in feed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Outputs are high-density and low-density streams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 u="sng">
                <a:solidFill>
                  <a:schemeClr val="dk1"/>
                </a:solidFill>
              </a:rPr>
              <a:t>Decanter Centrifuge</a:t>
            </a:r>
            <a:r>
              <a:rPr lang="en">
                <a:solidFill>
                  <a:schemeClr val="dk1"/>
                </a:solidFill>
              </a:rPr>
              <a:t> for separating solid from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liquid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DOF:</a:t>
            </a:r>
            <a:r>
              <a:rPr lang="en">
                <a:solidFill>
                  <a:schemeClr val="dk1"/>
                </a:solidFill>
              </a:rPr>
              <a:t> 2 - </a:t>
            </a:r>
            <a:r>
              <a:rPr lang="en" u="sng">
                <a:solidFill>
                  <a:schemeClr val="dk1"/>
                </a:solidFill>
              </a:rPr>
              <a:t>Pressure</a:t>
            </a:r>
            <a:r>
              <a:rPr lang="en">
                <a:solidFill>
                  <a:schemeClr val="dk1"/>
                </a:solidFill>
              </a:rPr>
              <a:t> and Temperature or Duty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" name="Google Shape;87;p17"/>
          <p:cNvGrpSpPr/>
          <p:nvPr/>
        </p:nvGrpSpPr>
        <p:grpSpPr>
          <a:xfrm>
            <a:off x="5739275" y="2895975"/>
            <a:ext cx="3404724" cy="2189800"/>
            <a:chOff x="1248900" y="3502075"/>
            <a:chExt cx="3404724" cy="2189800"/>
          </a:xfrm>
        </p:grpSpPr>
        <p:pic>
          <p:nvPicPr>
            <p:cNvPr id="88" name="Google Shape;8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8900" y="3502075"/>
              <a:ext cx="3404724" cy="21898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89" name="Google Shape;89;p17"/>
            <p:cNvSpPr/>
            <p:nvPr/>
          </p:nvSpPr>
          <p:spPr>
            <a:xfrm>
              <a:off x="3160125" y="3571750"/>
              <a:ext cx="315000" cy="111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  <a:highlight>
                  <a:schemeClr val="lt1"/>
                </a:highlight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Decanter - method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471825"/>
            <a:ext cx="8520600" cy="28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Sample problem statement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 stream coming out of lle has a molar flow rate of 100 kmol/hr. This stream comprises a mixture of decane and water, with molar </a:t>
            </a:r>
            <a:r>
              <a:rPr lang="en" sz="1500">
                <a:solidFill>
                  <a:schemeClr val="dk1"/>
                </a:solidFill>
              </a:rPr>
              <a:t>fractions</a:t>
            </a:r>
            <a:r>
              <a:rPr lang="en" sz="1500">
                <a:solidFill>
                  <a:schemeClr val="dk1"/>
                </a:solidFill>
              </a:rPr>
              <a:t> of 0.4 and 0.6, respectively. The water is at 25 degrees Celsius and 1 bar, while the decane is at 1 bar and 35 degrees Celsius.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</a:rPr>
              <a:t>What can we find using the decanter simulation in Aspen?</a:t>
            </a:r>
            <a:endParaRPr i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Molar flow rates of bottom and side streams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75" y="4691875"/>
            <a:ext cx="85206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12850" y="4475175"/>
            <a:ext cx="7880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YouTube. (2021, October 25). </a:t>
            </a:r>
            <a:r>
              <a:rPr i="1" lang="en" sz="900">
                <a:solidFill>
                  <a:schemeClr val="dk1"/>
                </a:solidFill>
              </a:rPr>
              <a:t>Aspen plus | decanter simulation in aspen plus</a:t>
            </a:r>
            <a:r>
              <a:rPr lang="en" sz="900">
                <a:solidFill>
                  <a:schemeClr val="dk1"/>
                </a:solidFill>
              </a:rPr>
              <a:t>. YouTube. https://www.youtube.com/watch?v=_6McptkGzlw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Decanter - Results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Set up : </a:t>
            </a:r>
            <a:r>
              <a:rPr lang="en"/>
              <a:t>							</a:t>
            </a:r>
            <a:r>
              <a:rPr lang="en" sz="1600">
                <a:solidFill>
                  <a:schemeClr val="dk1"/>
                </a:solidFill>
              </a:rPr>
              <a:t>Results :</a:t>
            </a:r>
            <a:r>
              <a:rPr lang="en"/>
              <a:t> 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43850"/>
            <a:ext cx="3913650" cy="27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25705" l="8314" r="19327" t="12428"/>
          <a:stretch/>
        </p:blipFill>
        <p:spPr>
          <a:xfrm>
            <a:off x="3914075" y="1795325"/>
            <a:ext cx="4983850" cy="27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Cyclone</a:t>
            </a:r>
            <a:r>
              <a:rPr lang="en"/>
              <a:t> 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017725"/>
            <a:ext cx="8520600" cy="4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For: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Separate solid particles from gas or liquid stream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Utilizes centrifugal force </a:t>
            </a:r>
            <a:r>
              <a:rPr lang="en">
                <a:solidFill>
                  <a:schemeClr val="dk1"/>
                </a:solidFill>
              </a:rPr>
              <a:t>of a gas vortex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Separates</a:t>
            </a:r>
            <a:r>
              <a:rPr lang="en">
                <a:solidFill>
                  <a:schemeClr val="dk1"/>
                </a:solidFill>
              </a:rPr>
              <a:t> based on particle size distribution (density)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Outputs are solid (bottom) and gas (top) streams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Feed Stream:</a:t>
            </a:r>
            <a:r>
              <a:rPr lang="en">
                <a:solidFill>
                  <a:schemeClr val="dk1"/>
                </a:solidFill>
              </a:rPr>
              <a:t> Must input particle size distribution (Std. Dev. &amp; Mean)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Parameters</a:t>
            </a:r>
            <a:r>
              <a:rPr b="1" lang="en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Model: </a:t>
            </a:r>
            <a:r>
              <a:rPr lang="en" u="sng">
                <a:solidFill>
                  <a:schemeClr val="dk1"/>
                </a:solidFill>
              </a:rPr>
              <a:t>Cyclone</a:t>
            </a:r>
            <a:endParaRPr u="sng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Calculation Method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Type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Diameter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Number of Cyclones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175" y="3026275"/>
            <a:ext cx="2283126" cy="20009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Cyclone Methods and Setup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Kaolinite(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Al2Si2O5(OH)4)</a:t>
            </a:r>
            <a:r>
              <a:rPr lang="en">
                <a:solidFill>
                  <a:schemeClr val="dk1"/>
                </a:solidFill>
              </a:rPr>
              <a:t> and Air mixture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 Method used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Kaolinite is a solid clay silicate mineral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Particle sizes with an average of 8 microns and a standard deviation of 5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30C and 5 Bar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01850"/>
            <a:ext cx="4267199" cy="37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284700" y="4568875"/>
            <a:ext cx="85746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YouTube. (2020, September 5). </a:t>
            </a:r>
            <a:r>
              <a:rPr i="1" lang="en" sz="900">
                <a:solidFill>
                  <a:schemeClr val="dk1"/>
                </a:solidFill>
              </a:rPr>
              <a:t>Aspen Plus, solids, cyclone, particle size distribution.</a:t>
            </a:r>
            <a:r>
              <a:rPr lang="en" sz="900">
                <a:solidFill>
                  <a:schemeClr val="dk1"/>
                </a:solidFill>
              </a:rPr>
              <a:t> YouTube. https://www.youtube.com/watch?v=aLBE3JFsJwM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